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904655"/>
          </a:xfrm>
        </p:spPr>
        <p:txBody>
          <a:bodyPr>
            <a:normAutofit/>
          </a:bodyPr>
          <a:lstStyle/>
          <a:p>
            <a:r>
              <a:rPr lang="uk-UA" dirty="0" smtClean="0"/>
              <a:t>Мікроскопічна й анатомічна будова скелетних м</a:t>
            </a:r>
            <a:r>
              <a:rPr lang="en-US" dirty="0" smtClean="0"/>
              <a:t>’</a:t>
            </a:r>
            <a:r>
              <a:rPr lang="uk-UA" dirty="0" smtClean="0"/>
              <a:t>язів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Мікроскопічна будова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115212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2800" dirty="0" err="1" smtClean="0"/>
              <a:t>Міоцит</a:t>
            </a:r>
            <a:r>
              <a:rPr lang="uk-UA" sz="2800" dirty="0" smtClean="0"/>
              <a:t> (частина) – багатоядерна клітина, що втратила здатність до поділу,  з величезними запасами глікогену і великою кількістю мітохондрій</a:t>
            </a:r>
            <a:endParaRPr lang="ru-RU" sz="2800" dirty="0"/>
          </a:p>
        </p:txBody>
      </p:sp>
      <p:pic>
        <p:nvPicPr>
          <p:cNvPr id="22532" name="Picture 4" descr="http://alterbb.com/alterb/input/images/1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9702"/>
            <a:ext cx="9144000" cy="4627530"/>
          </a:xfrm>
          <a:prstGeom prst="rect">
            <a:avLst/>
          </a:prstGeom>
          <a:noFill/>
        </p:spPr>
      </p:pic>
      <p:pic>
        <p:nvPicPr>
          <p:cNvPr id="22534" name="Picture 6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1064100" cy="61113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7504" y="1628800"/>
            <a:ext cx="10436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Ядро</a:t>
            </a:r>
            <a:endParaRPr lang="ru-RU" sz="2400" dirty="0"/>
          </a:p>
        </p:txBody>
      </p:sp>
      <p:pic>
        <p:nvPicPr>
          <p:cNvPr id="22536" name="Picture 8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692696"/>
            <a:ext cx="1440160" cy="50405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995936" y="476672"/>
            <a:ext cx="16079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dirty="0" smtClean="0"/>
              <a:t>Клітинна </a:t>
            </a:r>
          </a:p>
          <a:p>
            <a:pPr algn="ctr"/>
            <a:r>
              <a:rPr lang="uk-UA" sz="2400" dirty="0" smtClean="0"/>
              <a:t>мембрана </a:t>
            </a:r>
            <a:endParaRPr lang="ru-RU" sz="2400" dirty="0"/>
          </a:p>
        </p:txBody>
      </p:sp>
      <p:pic>
        <p:nvPicPr>
          <p:cNvPr id="22538" name="Picture 10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692696"/>
            <a:ext cx="1224136" cy="487027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940152" y="836712"/>
            <a:ext cx="1849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Мітохондрія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22540" name="Picture 12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441574"/>
            <a:ext cx="2195736" cy="1627386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7164288" y="2636912"/>
            <a:ext cx="17395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err="1" smtClean="0"/>
              <a:t>Міофібрила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092280" y="3717032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Актин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732240" y="2132856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Міозин</a:t>
            </a:r>
            <a:endParaRPr lang="ru-RU" dirty="0"/>
          </a:p>
        </p:txBody>
      </p:sp>
      <p:pic>
        <p:nvPicPr>
          <p:cNvPr id="22542" name="Picture 14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3717032"/>
            <a:ext cx="2016224" cy="1619251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7164288" y="3717032"/>
            <a:ext cx="7633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Актин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Мікроскопічна будова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86409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2800" dirty="0" smtClean="0"/>
              <a:t>Кількість м</a:t>
            </a:r>
            <a:r>
              <a:rPr lang="en-US" sz="2800" dirty="0" smtClean="0"/>
              <a:t>’</a:t>
            </a:r>
            <a:r>
              <a:rPr lang="uk-UA" sz="2800" dirty="0" err="1" smtClean="0"/>
              <a:t>язових</a:t>
            </a:r>
            <a:r>
              <a:rPr lang="uk-UA" sz="2800" dirty="0" smtClean="0"/>
              <a:t> волокон у дорослих людей стала,</a:t>
            </a:r>
          </a:p>
          <a:p>
            <a:pPr algn="ctr">
              <a:buNone/>
            </a:pPr>
            <a:r>
              <a:rPr lang="uk-UA" sz="2800" dirty="0" smtClean="0"/>
              <a:t> а діаметр залежить від тренованості м</a:t>
            </a:r>
            <a:r>
              <a:rPr lang="en-US" sz="2800" dirty="0" smtClean="0"/>
              <a:t>’</a:t>
            </a:r>
            <a:r>
              <a:rPr lang="uk-UA" sz="2800" dirty="0" smtClean="0"/>
              <a:t>язів</a:t>
            </a:r>
            <a:endParaRPr lang="ru-RU" sz="2800" dirty="0"/>
          </a:p>
        </p:txBody>
      </p:sp>
      <p:pic>
        <p:nvPicPr>
          <p:cNvPr id="23556" name="Picture 4" descr="http://anikdot.ru/cat/images/11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20688"/>
            <a:ext cx="6912768" cy="5153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Анатомічна будова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86409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2800" dirty="0" smtClean="0"/>
              <a:t>М</a:t>
            </a:r>
            <a:r>
              <a:rPr lang="en-US" sz="2800" dirty="0" smtClean="0"/>
              <a:t>’</a:t>
            </a:r>
            <a:r>
              <a:rPr lang="uk-UA" sz="2800" dirty="0" smtClean="0"/>
              <a:t>язи </a:t>
            </a:r>
            <a:r>
              <a:rPr lang="uk-UA" sz="2800" dirty="0" err="1" smtClean="0"/>
              <a:t>стоновлять</a:t>
            </a:r>
            <a:r>
              <a:rPr lang="uk-UA" sz="2800" dirty="0" smtClean="0"/>
              <a:t> 30-40% маси тіла (у спортсменів 50%), </a:t>
            </a:r>
          </a:p>
          <a:p>
            <a:pPr algn="ctr">
              <a:buNone/>
            </a:pPr>
            <a:r>
              <a:rPr lang="uk-UA" sz="2800" dirty="0" smtClean="0"/>
              <a:t>разом з кістками визначають фігуру людини</a:t>
            </a:r>
            <a:endParaRPr lang="ru-RU" sz="2800" dirty="0"/>
          </a:p>
        </p:txBody>
      </p:sp>
      <p:pic>
        <p:nvPicPr>
          <p:cNvPr id="24578" name="Picture 2" descr="http://content.foto.mail.ru/mail/pleasehelpme85/_answers/i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2696"/>
            <a:ext cx="9143999" cy="4987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Анатомічна будова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sz="2800" dirty="0" smtClean="0"/>
              <a:t>М</a:t>
            </a:r>
            <a:r>
              <a:rPr lang="en-US" sz="2800" dirty="0" smtClean="0"/>
              <a:t>’</a:t>
            </a:r>
            <a:r>
              <a:rPr lang="uk-UA" sz="2800" dirty="0" smtClean="0"/>
              <a:t>язи містять велику кількість кровоносних судин і нервів</a:t>
            </a:r>
            <a:endParaRPr lang="ru-RU" sz="2800" dirty="0"/>
          </a:p>
        </p:txBody>
      </p:sp>
      <p:pic>
        <p:nvPicPr>
          <p:cNvPr id="26626" name="Picture 2" descr="http://relaksmassag.ru/images/stories/posobie%20po%20massagu1_html_22c605b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5" y="692696"/>
            <a:ext cx="1512168" cy="5065654"/>
          </a:xfrm>
          <a:prstGeom prst="rect">
            <a:avLst/>
          </a:prstGeom>
          <a:noFill/>
        </p:spPr>
      </p:pic>
      <p:pic>
        <p:nvPicPr>
          <p:cNvPr id="26628" name="Picture 4" descr="http://www.mir-spb.com/muskul/6000_31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-1245817" y="1866505"/>
            <a:ext cx="5335442" cy="2843808"/>
          </a:xfrm>
          <a:prstGeom prst="rect">
            <a:avLst/>
          </a:prstGeom>
          <a:noFill/>
        </p:spPr>
      </p:pic>
      <p:pic>
        <p:nvPicPr>
          <p:cNvPr id="26630" name="Picture 6" descr="http://infodoctor.ru/handbooks/images/nervy_i_arterii_ruk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836712"/>
            <a:ext cx="2737951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Анатомічна будова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2800" dirty="0" smtClean="0"/>
              <a:t>Рухи скелетних м</a:t>
            </a:r>
            <a:r>
              <a:rPr lang="en-US" sz="2800" dirty="0" smtClean="0"/>
              <a:t>’</a:t>
            </a:r>
            <a:r>
              <a:rPr lang="uk-UA" sz="2800" dirty="0" smtClean="0"/>
              <a:t>язів довільні – керуються корою головного мозку</a:t>
            </a:r>
            <a:endParaRPr lang="ru-RU" sz="2800" dirty="0"/>
          </a:p>
        </p:txBody>
      </p:sp>
      <p:pic>
        <p:nvPicPr>
          <p:cNvPr id="25602" name="Picture 2" descr="http://school.xvatit.com/images/thumb/7/71/8_13_16_2.png/550px-8_13_16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64704"/>
            <a:ext cx="7314795" cy="5040560"/>
          </a:xfrm>
          <a:prstGeom prst="rect">
            <a:avLst/>
          </a:prstGeom>
          <a:noFill/>
        </p:spPr>
      </p:pic>
      <p:pic>
        <p:nvPicPr>
          <p:cNvPr id="25606" name="Picture 6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132856"/>
            <a:ext cx="3384376" cy="3600400"/>
          </a:xfrm>
          <a:prstGeom prst="rect">
            <a:avLst/>
          </a:prstGeom>
          <a:noFill/>
        </p:spPr>
      </p:pic>
      <p:pic>
        <p:nvPicPr>
          <p:cNvPr id="25610" name="Picture 10" descr="Формы мышц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980728"/>
            <a:ext cx="3667125" cy="37338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635896" y="764704"/>
            <a:ext cx="13074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Сухожилля </a:t>
            </a:r>
          </a:p>
          <a:p>
            <a:r>
              <a:rPr lang="uk-UA" dirty="0" smtClean="0"/>
              <a:t>головок </a:t>
            </a:r>
          </a:p>
          <a:p>
            <a:r>
              <a:rPr lang="uk-UA" dirty="0" smtClean="0"/>
              <a:t>біцепса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95936" y="2348880"/>
            <a:ext cx="11203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Черевце  </a:t>
            </a:r>
          </a:p>
          <a:p>
            <a:r>
              <a:rPr lang="uk-UA" dirty="0" smtClean="0"/>
              <a:t>біцепса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39952" y="4293096"/>
            <a:ext cx="927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Хвіст </a:t>
            </a:r>
          </a:p>
          <a:p>
            <a:r>
              <a:rPr lang="uk-UA" dirty="0" smtClean="0"/>
              <a:t>біцепса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725144"/>
            <a:ext cx="1088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Хвіст </a:t>
            </a:r>
          </a:p>
          <a:p>
            <a:r>
              <a:rPr lang="uk-UA" dirty="0" err="1" smtClean="0"/>
              <a:t>трицепса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3429000"/>
            <a:ext cx="1088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Черевце </a:t>
            </a:r>
          </a:p>
          <a:p>
            <a:r>
              <a:rPr lang="uk-UA" dirty="0" err="1" smtClean="0"/>
              <a:t>трицепса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620688"/>
            <a:ext cx="1088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Головки </a:t>
            </a:r>
          </a:p>
          <a:p>
            <a:r>
              <a:rPr lang="uk-UA" dirty="0" err="1" smtClean="0"/>
              <a:t>трицепса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12160" y="5157192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Види м</a:t>
            </a:r>
            <a:r>
              <a:rPr lang="en-US" sz="2400" dirty="0" smtClean="0"/>
              <a:t>’</a:t>
            </a:r>
            <a:r>
              <a:rPr lang="ru-RU" sz="2400" dirty="0" smtClean="0"/>
              <a:t>яз</a:t>
            </a:r>
            <a:r>
              <a:rPr lang="uk-UA" sz="2400" dirty="0" err="1" smtClean="0"/>
              <a:t>ів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Групи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49280"/>
            <a:ext cx="8229600" cy="72008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2800" dirty="0" smtClean="0"/>
              <a:t>М</a:t>
            </a:r>
            <a:r>
              <a:rPr lang="en-US" sz="2800" dirty="0" smtClean="0"/>
              <a:t>’</a:t>
            </a:r>
            <a:r>
              <a:rPr lang="uk-UA" sz="2800" dirty="0" smtClean="0"/>
              <a:t>язи спини допомагають утримувати вертикальне положення,</a:t>
            </a:r>
          </a:p>
          <a:p>
            <a:pPr algn="ctr">
              <a:buNone/>
            </a:pPr>
            <a:r>
              <a:rPr lang="uk-UA" sz="2800" dirty="0" smtClean="0"/>
              <a:t> беруть участь у диханні</a:t>
            </a:r>
            <a:endParaRPr lang="ru-RU" sz="2800" dirty="0"/>
          </a:p>
        </p:txBody>
      </p:sp>
      <p:pic>
        <p:nvPicPr>
          <p:cNvPr id="27652" name="Picture 4" descr="http://4.bp.blogspot.com/_yHRGPXgo4W0/S7EsjEtQBuI/AAAAAAAAAwE/Wr3CFlj_bnU/s1600/muscles_of_the_ba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93375"/>
            <a:ext cx="3744416" cy="5345476"/>
          </a:xfrm>
          <a:prstGeom prst="rect">
            <a:avLst/>
          </a:prstGeom>
          <a:noFill/>
        </p:spPr>
      </p:pic>
      <p:pic>
        <p:nvPicPr>
          <p:cNvPr id="27658" name="Picture 10" descr="http://www.dancepoisk.ru/blog/wp-content/uploads/2012/04/spina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140968"/>
            <a:ext cx="3617979" cy="2713484"/>
          </a:xfrm>
          <a:prstGeom prst="rect">
            <a:avLst/>
          </a:prstGeom>
          <a:noFill/>
        </p:spPr>
      </p:pic>
      <p:pic>
        <p:nvPicPr>
          <p:cNvPr id="27660" name="Picture 12" descr="http://www.how2getbig.com/pictures/vbac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692696"/>
            <a:ext cx="3962400" cy="2857500"/>
          </a:xfrm>
          <a:prstGeom prst="rect">
            <a:avLst/>
          </a:prstGeom>
          <a:noFill/>
        </p:spPr>
      </p:pic>
      <p:pic>
        <p:nvPicPr>
          <p:cNvPr id="27662" name="Picture 14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573016"/>
            <a:ext cx="3672408" cy="107083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619672" y="3140968"/>
            <a:ext cx="13051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600" dirty="0" smtClean="0"/>
              <a:t>Найширший </a:t>
            </a:r>
          </a:p>
          <a:p>
            <a:pPr algn="ctr"/>
            <a:r>
              <a:rPr lang="uk-UA" sz="1600" dirty="0" smtClean="0"/>
              <a:t>м</a:t>
            </a:r>
            <a:r>
              <a:rPr lang="en-US" sz="1600" dirty="0" smtClean="0"/>
              <a:t>’</a:t>
            </a:r>
            <a:r>
              <a:rPr lang="uk-UA" sz="1600" dirty="0" smtClean="0"/>
              <a:t>яз </a:t>
            </a:r>
          </a:p>
          <a:p>
            <a:pPr algn="ctr"/>
            <a:r>
              <a:rPr lang="uk-UA" sz="1600" dirty="0" smtClean="0"/>
              <a:t>спини 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1556792"/>
            <a:ext cx="16494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/>
              <a:t>Дельтоподібний 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99592" y="980728"/>
            <a:ext cx="1796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/>
              <a:t>Трапецієподібний</a:t>
            </a: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Групи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М</a:t>
            </a:r>
            <a:r>
              <a:rPr lang="en-US" sz="2800" dirty="0" smtClean="0"/>
              <a:t>’</a:t>
            </a:r>
            <a:r>
              <a:rPr lang="uk-UA" sz="2800" dirty="0" smtClean="0"/>
              <a:t>язи грудної клітки беруть участь у диханні</a:t>
            </a:r>
            <a:endParaRPr lang="ru-RU" sz="2800" dirty="0"/>
          </a:p>
        </p:txBody>
      </p:sp>
      <p:pic>
        <p:nvPicPr>
          <p:cNvPr id="28674" name="Picture 2" descr="http://musculaturcult.ru/pics/3atla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20688"/>
            <a:ext cx="4801451" cy="5515815"/>
          </a:xfrm>
          <a:prstGeom prst="rect">
            <a:avLst/>
          </a:prstGeom>
          <a:noFill/>
        </p:spPr>
      </p:pic>
      <p:pic>
        <p:nvPicPr>
          <p:cNvPr id="28676" name="Picture 4" descr="http://img1.1tv.ru/imgsize480x360/PR201104071553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501008"/>
            <a:ext cx="3600400" cy="2700301"/>
          </a:xfrm>
          <a:prstGeom prst="rect">
            <a:avLst/>
          </a:prstGeom>
          <a:noFill/>
        </p:spPr>
      </p:pic>
      <p:pic>
        <p:nvPicPr>
          <p:cNvPr id="28678" name="Picture 6" descr="http://vasi.net/uploads/podbor/x823/1288908035_11f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620688"/>
            <a:ext cx="3600400" cy="313234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084168" y="5013176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/>
              <a:t>Діафрагма </a:t>
            </a:r>
            <a:endParaRPr lang="ru-RU" i="1" dirty="0"/>
          </a:p>
        </p:txBody>
      </p:sp>
      <p:pic>
        <p:nvPicPr>
          <p:cNvPr id="28680" name="Picture 8" descr="http://t1.gstatic.com/images?q=tbn:ANd9GcTb8AS6EubhKLflwJAoH0wvaCuopwb8BB8OBbh5tHhbi_NXN-fIPDAtO1x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717032"/>
            <a:ext cx="3960440" cy="216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Групи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108012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2800" dirty="0" smtClean="0"/>
              <a:t>М</a:t>
            </a:r>
            <a:r>
              <a:rPr lang="en-US" sz="2800" dirty="0" smtClean="0"/>
              <a:t>’</a:t>
            </a:r>
            <a:r>
              <a:rPr lang="uk-UA" sz="2800" dirty="0" smtClean="0"/>
              <a:t>язи живота (черевний прес) беруть участь</a:t>
            </a:r>
          </a:p>
          <a:p>
            <a:pPr algn="ctr">
              <a:buNone/>
            </a:pPr>
            <a:r>
              <a:rPr lang="uk-UA" sz="2800" dirty="0" smtClean="0"/>
              <a:t> у згинанні тулуба, диханні, сечовипусканні, пологах, </a:t>
            </a:r>
          </a:p>
          <a:p>
            <a:pPr algn="ctr">
              <a:buNone/>
            </a:pPr>
            <a:r>
              <a:rPr lang="uk-UA" sz="2800" dirty="0" smtClean="0"/>
              <a:t>утримують внутрішні органи у певному положенні</a:t>
            </a:r>
            <a:endParaRPr lang="ru-RU" sz="2800" dirty="0"/>
          </a:p>
        </p:txBody>
      </p:sp>
      <p:pic>
        <p:nvPicPr>
          <p:cNvPr id="29698" name="Picture 2" descr="http://ffactor.ru/wp-content/gallery/muscles/89465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4684940" cy="5010954"/>
          </a:xfrm>
          <a:prstGeom prst="rect">
            <a:avLst/>
          </a:prstGeom>
          <a:noFill/>
        </p:spPr>
      </p:pic>
      <p:pic>
        <p:nvPicPr>
          <p:cNvPr id="29702" name="Picture 6" descr="http://www.seximan.ru/img/p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620688"/>
            <a:ext cx="4644008" cy="4295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Групи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sz="2800" dirty="0" smtClean="0"/>
              <a:t>М</a:t>
            </a:r>
            <a:r>
              <a:rPr lang="en-US" sz="2800" dirty="0" smtClean="0"/>
              <a:t>’</a:t>
            </a:r>
            <a:r>
              <a:rPr lang="uk-UA" sz="2800" dirty="0" smtClean="0"/>
              <a:t>язи верхніх кінцівок. М</a:t>
            </a:r>
            <a:r>
              <a:rPr lang="en-US" sz="2800" dirty="0" smtClean="0"/>
              <a:t>’</a:t>
            </a:r>
            <a:r>
              <a:rPr lang="uk-UA" sz="2800" dirty="0" smtClean="0"/>
              <a:t>язи кисті виконують точні рухи </a:t>
            </a:r>
            <a:endParaRPr lang="ru-RU" sz="2800" dirty="0"/>
          </a:p>
        </p:txBody>
      </p:sp>
      <p:pic>
        <p:nvPicPr>
          <p:cNvPr id="30722" name="Picture 2" descr="http://www.athleticblog.ru/wp-content/uploads/2010/04/%D0%BC%D1%8B%D1%88%D1%86%D1%8B-%D1%80%D1%83%D0%BA%D0%B8-%D0%B2%D0%B8%D0%B4-%D1%81%D0%B1%D0%BE%D0%BA%D1%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4381287" cy="5328592"/>
          </a:xfrm>
          <a:prstGeom prst="rect">
            <a:avLst/>
          </a:prstGeom>
          <a:noFill/>
        </p:spPr>
      </p:pic>
      <p:pic>
        <p:nvPicPr>
          <p:cNvPr id="30724" name="Picture 4" descr="http://www.turnikpedia.ru/images/stories/articles/kisti/uprazhneniya-dlya-kistej-ruk-myshcy-kisti-tulnaya-poverxno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789040"/>
            <a:ext cx="3456384" cy="2459950"/>
          </a:xfrm>
          <a:prstGeom prst="rect">
            <a:avLst/>
          </a:prstGeom>
          <a:noFill/>
        </p:spPr>
      </p:pic>
      <p:pic>
        <p:nvPicPr>
          <p:cNvPr id="30726" name="Picture 6" descr="http://sports-is.ru/wp-content/uploads/2012/06/bigger-bicep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59" y="692696"/>
            <a:ext cx="4551675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Групи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М</a:t>
            </a:r>
            <a:r>
              <a:rPr lang="en-US" sz="2800" dirty="0" smtClean="0"/>
              <a:t>’</a:t>
            </a:r>
            <a:r>
              <a:rPr lang="uk-UA" sz="2800" dirty="0" smtClean="0"/>
              <a:t>язи нижніх кінцівок. Опора та пересування</a:t>
            </a:r>
            <a:endParaRPr lang="ru-RU" sz="2800" dirty="0"/>
          </a:p>
        </p:txBody>
      </p:sp>
      <p:pic>
        <p:nvPicPr>
          <p:cNvPr id="31746" name="Picture 2" descr="http://www.athleticblog.ru/wp-content/uploads/2010/04/%D0%9C%D1%8B%D1%88%D1%86%D1%8B-%D0%BD%D0%B8%D0%B6%D0%BD%D0%B5%D0%B9-%D0%BA%D0%BE%D0%BD%D0%B5%D1%87%D0%BD%D0%BE%D1%81%D1%82%D0%B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4572000" cy="4582757"/>
          </a:xfrm>
          <a:prstGeom prst="rect">
            <a:avLst/>
          </a:prstGeom>
          <a:noFill/>
        </p:spPr>
      </p:pic>
      <p:pic>
        <p:nvPicPr>
          <p:cNvPr id="31748" name="Picture 4" descr="http://www.athleticblog.ru/wp-content/uploads/2010/04/%D0%9C%D1%8B%D1%88%D1%86%D1%8B-%D0%BD%D0%B8%D0%B6%D0%BD%D0%B5%D0%B9-%D0%BA%D0%BE%D0%BD%D0%B5%D1%87%D0%BD%D0%BE%D1%81%D1%82%D0%B8.-%D0%92%D0%B8%D0%B4-%D1%81%D0%B7%D0%B0%D0%B4%D0%B8.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980728"/>
            <a:ext cx="4644008" cy="4862956"/>
          </a:xfrm>
          <a:prstGeom prst="rect">
            <a:avLst/>
          </a:prstGeom>
          <a:noFill/>
        </p:spPr>
      </p:pic>
      <p:pic>
        <p:nvPicPr>
          <p:cNvPr id="31750" name="Picture 6" descr="http://tooeclectic.devhub.com/img/upload/calfmuscle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2852936"/>
            <a:ext cx="1584175" cy="1935648"/>
          </a:xfrm>
          <a:prstGeom prst="rect">
            <a:avLst/>
          </a:prstGeom>
          <a:noFill/>
        </p:spPr>
      </p:pic>
      <p:pic>
        <p:nvPicPr>
          <p:cNvPr id="31752" name="Picture 8" descr="http://gymblog.ru/wp-content/uploads/2012/08/09-01-07-Erik-03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908720"/>
            <a:ext cx="1944216" cy="29163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Значення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sz="2800" dirty="0" smtClean="0"/>
              <a:t>600 скелетних м</a:t>
            </a:r>
            <a:r>
              <a:rPr lang="en-US" sz="2800" dirty="0" smtClean="0"/>
              <a:t>’</a:t>
            </a:r>
            <a:r>
              <a:rPr lang="uk-UA" sz="2800" dirty="0" smtClean="0"/>
              <a:t>язів людини дають їй змогу пересуватися, … </a:t>
            </a:r>
            <a:endParaRPr lang="ru-RU" sz="2800" dirty="0"/>
          </a:p>
        </p:txBody>
      </p:sp>
      <p:pic>
        <p:nvPicPr>
          <p:cNvPr id="14338" name="Picture 2" descr="http://photo.qip.ru/photo/fanat2012.photofile/200756527/2110099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767080"/>
            <a:ext cx="9143999" cy="51452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Групи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М</a:t>
            </a:r>
            <a:r>
              <a:rPr lang="en-US" sz="2800" dirty="0" smtClean="0"/>
              <a:t>’</a:t>
            </a:r>
            <a:r>
              <a:rPr lang="uk-UA" sz="2800" dirty="0" smtClean="0"/>
              <a:t>язи обличчя: жувальні та мімічні</a:t>
            </a:r>
            <a:endParaRPr lang="ru-RU" sz="2800" dirty="0"/>
          </a:p>
        </p:txBody>
      </p:sp>
      <p:pic>
        <p:nvPicPr>
          <p:cNvPr id="32770" name="Picture 2" descr="http://www.medclub.ru/img/work/catalog/a_3677_31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2696"/>
            <a:ext cx="4124232" cy="5498975"/>
          </a:xfrm>
          <a:prstGeom prst="rect">
            <a:avLst/>
          </a:prstGeom>
          <a:noFill/>
        </p:spPr>
      </p:pic>
      <p:pic>
        <p:nvPicPr>
          <p:cNvPr id="32774" name="Picture 6" descr="http://s05.radikal.ru/i178/0910/8c/b693ba4b47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4161" y="908720"/>
            <a:ext cx="5759839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76470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2800" dirty="0" smtClean="0"/>
              <a:t>Найменший у світі качок </a:t>
            </a:r>
          </a:p>
          <a:p>
            <a:pPr algn="ctr">
              <a:buNone/>
            </a:pPr>
            <a:r>
              <a:rPr lang="uk-UA" sz="2800" dirty="0" smtClean="0"/>
              <a:t>важив 8 кг, піднімав гантель 3 кг,  від грудей 6 кг. Помер у 23 роки</a:t>
            </a:r>
            <a:endParaRPr lang="ru-RU" sz="2800" dirty="0"/>
          </a:p>
        </p:txBody>
      </p:sp>
      <p:pic>
        <p:nvPicPr>
          <p:cNvPr id="33794" name="Picture 2" descr="http://www.rd2d.com/images/articles/samij-malenkij-kachok-v-mire-Indij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9116"/>
            <a:ext cx="9144000" cy="5817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Значення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… підтримувати рівновагу чи певне положення,…</a:t>
            </a:r>
            <a:endParaRPr lang="ru-RU" sz="2800" dirty="0"/>
          </a:p>
        </p:txBody>
      </p:sp>
      <p:pic>
        <p:nvPicPr>
          <p:cNvPr id="15362" name="Picture 2" descr="http://www.newskaz.ru/images/362/27/36227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9144000" cy="51562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Значення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… нагромаджувати глікоген, …</a:t>
            </a:r>
            <a:endParaRPr lang="ru-RU" sz="2800" dirty="0"/>
          </a:p>
        </p:txBody>
      </p:sp>
      <p:pic>
        <p:nvPicPr>
          <p:cNvPr id="16386" name="Picture 2" descr="http://t0.gstatic.com/images?q=tbn:ANd9GcSlKkl6FBdYo5EruEbxU1RV3Lo8CB3N7pGihTT-z5t7YeApo4F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980728"/>
            <a:ext cx="6948264" cy="4786584"/>
          </a:xfrm>
          <a:prstGeom prst="rect">
            <a:avLst/>
          </a:prstGeom>
          <a:noFill/>
        </p:spPr>
      </p:pic>
      <p:pic>
        <p:nvPicPr>
          <p:cNvPr id="16390" name="Picture 6" descr="http://t3.gstatic.com/images?q=tbn:ANd9GcQg-1TxHOn1OfUb-hRPYgIUeIdylwHroumB5lxEUxplS9tNv0A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88652" y="927573"/>
            <a:ext cx="5238974" cy="4625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Значення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49280"/>
            <a:ext cx="8229600" cy="72008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2800" dirty="0" smtClean="0"/>
              <a:t>… завдяки рецепторам м</a:t>
            </a:r>
            <a:r>
              <a:rPr lang="en-US" sz="2800" dirty="0" smtClean="0"/>
              <a:t>’</a:t>
            </a:r>
            <a:r>
              <a:rPr lang="uk-UA" sz="2800" dirty="0" err="1" smtClean="0"/>
              <a:t>язового</a:t>
            </a:r>
            <a:r>
              <a:rPr lang="uk-UA" sz="2800" dirty="0" smtClean="0"/>
              <a:t> чуття </a:t>
            </a:r>
          </a:p>
          <a:p>
            <a:pPr algn="ctr">
              <a:buNone/>
            </a:pPr>
            <a:r>
              <a:rPr lang="uk-UA" sz="2800" dirty="0" smtClean="0"/>
              <a:t>контролювати положення тіла, …</a:t>
            </a:r>
            <a:endParaRPr lang="ru-RU" sz="2800" dirty="0"/>
          </a:p>
        </p:txBody>
      </p:sp>
      <p:pic>
        <p:nvPicPr>
          <p:cNvPr id="17410" name="Picture 2" descr="http://www.velomania.ru/uploads/posts/thumbs/1345748122_showobjec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6424" y="2420888"/>
            <a:ext cx="5271495" cy="3467473"/>
          </a:xfrm>
          <a:prstGeom prst="rect">
            <a:avLst/>
          </a:prstGeom>
          <a:noFill/>
        </p:spPr>
      </p:pic>
      <p:pic>
        <p:nvPicPr>
          <p:cNvPr id="17412" name="Picture 4" descr="http://www.dir.antula.ru/sport/jum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92695"/>
            <a:ext cx="4032448" cy="3847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Значення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… виробляти тепло.</a:t>
            </a:r>
            <a:endParaRPr lang="ru-RU" sz="2800" dirty="0"/>
          </a:p>
        </p:txBody>
      </p:sp>
      <p:pic>
        <p:nvPicPr>
          <p:cNvPr id="18434" name="Picture 2" descr="http://fototelegraf.ru/wp-content/uploads/2010/11/Sports-Pictures2-1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747" y="764704"/>
            <a:ext cx="8983705" cy="5401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Значення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2800" dirty="0" smtClean="0"/>
              <a:t>Збудливість і скоротливість – основні фізіологічні властивості м</a:t>
            </a:r>
            <a:r>
              <a:rPr lang="en-US" sz="2800" dirty="0" smtClean="0"/>
              <a:t>’</a:t>
            </a:r>
            <a:r>
              <a:rPr lang="uk-UA" sz="2800" dirty="0" smtClean="0"/>
              <a:t>язів </a:t>
            </a:r>
            <a:endParaRPr lang="ru-RU" sz="2800" dirty="0"/>
          </a:p>
        </p:txBody>
      </p:sp>
      <p:pic>
        <p:nvPicPr>
          <p:cNvPr id="19458" name="Picture 2" descr="http://kroha-karelia.ru/up/376s%20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3898175" cy="2592288"/>
          </a:xfrm>
          <a:prstGeom prst="rect">
            <a:avLst/>
          </a:prstGeom>
          <a:noFill/>
        </p:spPr>
      </p:pic>
      <p:pic>
        <p:nvPicPr>
          <p:cNvPr id="19460" name="Picture 4" descr="http://kroha-karelia.ru/up/376s%20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429000"/>
            <a:ext cx="3888433" cy="2585811"/>
          </a:xfrm>
          <a:prstGeom prst="rect">
            <a:avLst/>
          </a:prstGeom>
          <a:noFill/>
        </p:spPr>
      </p:pic>
      <p:pic>
        <p:nvPicPr>
          <p:cNvPr id="19462" name="Picture 6" descr="http://kroha-karelia.ru/up/376s%20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692695"/>
            <a:ext cx="3926095" cy="2610855"/>
          </a:xfrm>
          <a:prstGeom prst="rect">
            <a:avLst/>
          </a:prstGeom>
          <a:noFill/>
        </p:spPr>
      </p:pic>
      <p:pic>
        <p:nvPicPr>
          <p:cNvPr id="19464" name="Picture 8" descr="http://kroha-karelia.ru/up/376s%20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429000"/>
            <a:ext cx="3898174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Мікроскопічна будова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79208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sz="2800" dirty="0" smtClean="0"/>
              <a:t>Три види м</a:t>
            </a:r>
            <a:r>
              <a:rPr lang="en-US" sz="2800" dirty="0" smtClean="0"/>
              <a:t>’</a:t>
            </a:r>
            <a:r>
              <a:rPr lang="uk-UA" sz="2800" dirty="0" err="1" smtClean="0"/>
              <a:t>язової</a:t>
            </a:r>
            <a:r>
              <a:rPr lang="uk-UA" sz="2800" dirty="0" smtClean="0"/>
              <a:t> тканини: </a:t>
            </a:r>
          </a:p>
          <a:p>
            <a:pPr algn="ctr">
              <a:buNone/>
            </a:pPr>
            <a:r>
              <a:rPr lang="uk-UA" sz="2800" dirty="0" smtClean="0"/>
              <a:t>посмугована, </a:t>
            </a:r>
            <a:r>
              <a:rPr lang="uk-UA" sz="2800" dirty="0" err="1" smtClean="0"/>
              <a:t>непосмугована</a:t>
            </a:r>
            <a:r>
              <a:rPr lang="uk-UA" sz="2800" dirty="0" smtClean="0"/>
              <a:t> і серцевий м</a:t>
            </a:r>
            <a:r>
              <a:rPr lang="en-US" sz="2800" dirty="0" smtClean="0"/>
              <a:t>’</a:t>
            </a:r>
            <a:r>
              <a:rPr lang="uk-UA" sz="2800" dirty="0" smtClean="0"/>
              <a:t>яз</a:t>
            </a:r>
            <a:endParaRPr lang="ru-RU" sz="2800" dirty="0"/>
          </a:p>
        </p:txBody>
      </p:sp>
      <p:pic>
        <p:nvPicPr>
          <p:cNvPr id="20482" name="Picture 2" descr="http://www.medicinform.net/human/anatomy/ms1_c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692696"/>
            <a:ext cx="6808864" cy="525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Мікроскопічна будова скелетних м</a:t>
            </a:r>
            <a:r>
              <a:rPr lang="en-US" sz="3200" dirty="0" smtClean="0"/>
              <a:t>’</a:t>
            </a:r>
            <a:r>
              <a:rPr lang="uk-UA" sz="3200" dirty="0" smtClean="0"/>
              <a:t>язів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 </a:t>
            </a:r>
            <a:endParaRPr lang="ru-RU" sz="2800" dirty="0"/>
          </a:p>
        </p:txBody>
      </p:sp>
      <p:pic>
        <p:nvPicPr>
          <p:cNvPr id="21508" name="Picture 4" descr="http://www.bodybuild.com.ua/images/uploads/fckeditor/musc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207"/>
            <a:ext cx="9144000" cy="594379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 rot="19869752">
            <a:off x="3707904" y="2204864"/>
            <a:ext cx="1692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Скелетний м</a:t>
            </a:r>
            <a:r>
              <a:rPr lang="en-US" dirty="0" smtClean="0"/>
              <a:t>’</a:t>
            </a:r>
            <a:r>
              <a:rPr lang="uk-UA" dirty="0" smtClean="0"/>
              <a:t>яз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2924944"/>
            <a:ext cx="15110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Сухожилля ↘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919864" y="1196752"/>
            <a:ext cx="1224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Пучок м</a:t>
            </a:r>
            <a:r>
              <a:rPr lang="en-US" dirty="0" smtClean="0"/>
              <a:t>’</a:t>
            </a:r>
            <a:r>
              <a:rPr lang="uk-UA" dirty="0" err="1" smtClean="0"/>
              <a:t>язових</a:t>
            </a:r>
            <a:r>
              <a:rPr lang="uk-UA" dirty="0" smtClean="0"/>
              <a:t> волокон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40152" y="2060848"/>
            <a:ext cx="1096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Фасція ↗</a:t>
            </a:r>
            <a:endParaRPr lang="ru-RU" dirty="0"/>
          </a:p>
        </p:txBody>
      </p:sp>
      <p:pic>
        <p:nvPicPr>
          <p:cNvPr id="21510" name="Picture 6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284984"/>
            <a:ext cx="2011065" cy="1030937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788024" y="2852936"/>
            <a:ext cx="27165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dirty="0" smtClean="0"/>
              <a:t>М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язове</a:t>
            </a:r>
            <a:r>
              <a:rPr lang="uk-UA" sz="2400" dirty="0" smtClean="0"/>
              <a:t> волокно = </a:t>
            </a:r>
          </a:p>
          <a:p>
            <a:pPr algn="ctr"/>
            <a:r>
              <a:rPr lang="uk-UA" sz="2400" dirty="0" smtClean="0"/>
              <a:t>м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язова</a:t>
            </a:r>
            <a:r>
              <a:rPr lang="uk-UA" sz="2400" dirty="0" smtClean="0"/>
              <a:t> клітина = </a:t>
            </a:r>
          </a:p>
          <a:p>
            <a:pPr algn="ctr"/>
            <a:r>
              <a:rPr lang="uk-UA" sz="2400" dirty="0" err="1" smtClean="0"/>
              <a:t>міоцит</a:t>
            </a:r>
            <a:r>
              <a:rPr lang="uk-UA" sz="2400" dirty="0" smtClean="0"/>
              <a:t> </a:t>
            </a:r>
            <a:endParaRPr lang="ru-RU" sz="2400" dirty="0"/>
          </a:p>
        </p:txBody>
      </p:sp>
      <p:pic>
        <p:nvPicPr>
          <p:cNvPr id="21512" name="Picture 8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388794"/>
            <a:ext cx="1080120" cy="1315641"/>
          </a:xfrm>
          <a:prstGeom prst="rect">
            <a:avLst/>
          </a:prstGeom>
          <a:noFill/>
        </p:spPr>
      </p:pic>
      <p:pic>
        <p:nvPicPr>
          <p:cNvPr id="21514" name="Picture 10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02813">
            <a:off x="8289468" y="4100588"/>
            <a:ext cx="499731" cy="1619251"/>
          </a:xfrm>
          <a:prstGeom prst="rect">
            <a:avLst/>
          </a:prstGeom>
          <a:noFill/>
        </p:spPr>
      </p:pic>
      <p:pic>
        <p:nvPicPr>
          <p:cNvPr id="21516" name="Picture 12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005064"/>
            <a:ext cx="752348" cy="432092"/>
          </a:xfrm>
          <a:prstGeom prst="rect">
            <a:avLst/>
          </a:prstGeom>
          <a:noFill/>
        </p:spPr>
      </p:pic>
      <p:pic>
        <p:nvPicPr>
          <p:cNvPr id="21518" name="Picture 14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877272"/>
            <a:ext cx="1800200" cy="864096"/>
          </a:xfrm>
          <a:prstGeom prst="rect">
            <a:avLst/>
          </a:prstGeom>
          <a:noFill/>
        </p:spPr>
      </p:pic>
      <p:pic>
        <p:nvPicPr>
          <p:cNvPr id="21520" name="Picture 16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0432" y="4293096"/>
            <a:ext cx="504056" cy="289492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 rot="18859934">
            <a:off x="7448929" y="5287334"/>
            <a:ext cx="140455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dirty="0" err="1" smtClean="0"/>
              <a:t>Міофібрила</a:t>
            </a:r>
            <a:r>
              <a:rPr lang="uk-UA" dirty="0" smtClean="0"/>
              <a:t> </a:t>
            </a:r>
          </a:p>
          <a:p>
            <a:pPr algn="ctr"/>
            <a:r>
              <a:rPr lang="uk-UA" sz="1200" dirty="0" smtClean="0"/>
              <a:t>(органела)</a:t>
            </a:r>
            <a:endParaRPr lang="ru-RU" sz="1200" dirty="0"/>
          </a:p>
        </p:txBody>
      </p:sp>
      <p:pic>
        <p:nvPicPr>
          <p:cNvPr id="21522" name="Picture 18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293096"/>
            <a:ext cx="1811288" cy="1619251"/>
          </a:xfrm>
          <a:prstGeom prst="rect">
            <a:avLst/>
          </a:prstGeom>
          <a:noFill/>
        </p:spPr>
      </p:pic>
      <p:pic>
        <p:nvPicPr>
          <p:cNvPr id="21524" name="Picture 20" descr="http://t1.gstatic.com/images?q=tbn:ANd9GcTFH0Gr8vTIKwUwOjGHEZLN0Ts1q4Qxoc8U2LiW6dji3jDfqyGMy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50420">
            <a:off x="5156264" y="4453356"/>
            <a:ext cx="1152128" cy="909831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851920" y="5445224"/>
            <a:ext cx="159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Білок актин →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923928" y="5805264"/>
            <a:ext cx="1697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Білок міозин →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429</Words>
  <Application>Microsoft Office PowerPoint</Application>
  <PresentationFormat>Экран (4:3)</PresentationFormat>
  <Paragraphs>89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Тема Office</vt:lpstr>
      <vt:lpstr>Мікроскопічна й анатомічна будова скелетних м’язів</vt:lpstr>
      <vt:lpstr>Значення скелетних м’язів</vt:lpstr>
      <vt:lpstr>Значення скелетних м’язів</vt:lpstr>
      <vt:lpstr>Значення скелетних м’язів</vt:lpstr>
      <vt:lpstr>Значення скелетних м’язів</vt:lpstr>
      <vt:lpstr>Значення скелетних м’язів</vt:lpstr>
      <vt:lpstr>Значення скелетних м’язів</vt:lpstr>
      <vt:lpstr>Мікроскопічна будова скелетних м’язів</vt:lpstr>
      <vt:lpstr>Мікроскопічна будова скелетних м’язів</vt:lpstr>
      <vt:lpstr>Мікроскопічна будова скелетних м’язів</vt:lpstr>
      <vt:lpstr>Мікроскопічна будова скелетних м’язів</vt:lpstr>
      <vt:lpstr>Анатомічна будова скелетних м’язів</vt:lpstr>
      <vt:lpstr>Анатомічна будова скелетних м’язів</vt:lpstr>
      <vt:lpstr>Анатомічна будова скелетних м’язів</vt:lpstr>
      <vt:lpstr>Групи скелетних м’язів</vt:lpstr>
      <vt:lpstr>Групи скелетних м’язів</vt:lpstr>
      <vt:lpstr>Групи скелетних м’язів</vt:lpstr>
      <vt:lpstr>Групи скелетних м’язів</vt:lpstr>
      <vt:lpstr>Групи скелетних м’язів</vt:lpstr>
      <vt:lpstr>Групи скелетних м’язів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Мікроскопічна й анатомічна будова скелетних м’язів</dc:title>
  <dc:creator>User</dc:creator>
  <cp:lastModifiedBy>Пользователь</cp:lastModifiedBy>
  <cp:revision>25</cp:revision>
  <dcterms:created xsi:type="dcterms:W3CDTF">2012-09-27T18:16:47Z</dcterms:created>
  <dcterms:modified xsi:type="dcterms:W3CDTF">2020-09-19T07:48:42Z</dcterms:modified>
</cp:coreProperties>
</file>